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7" r:id="rId20"/>
    <p:sldId id="275" r:id="rId21"/>
    <p:sldId id="279" r:id="rId22"/>
    <p:sldId id="280" r:id="rId23"/>
    <p:sldId id="278" r:id="rId24"/>
    <p:sldId id="281" r:id="rId25"/>
    <p:sldId id="282" r:id="rId26"/>
    <p:sldId id="283" r:id="rId27"/>
    <p:sldId id="290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6" r:id="rId39"/>
    <p:sldId id="295" r:id="rId40"/>
    <p:sldId id="299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E4127-04EA-4203-BDC0-7BB1CA08AC8C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4FAB-9F36-4E37-8846-71276367F2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85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64FAB-9F36-4E37-8846-71276367F22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18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88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31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70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6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3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9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54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0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92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91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37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FF1E-26CA-4A97-B3F9-91BF48190FE9}" type="datetimeFigureOut">
              <a:rPr lang="en-IN" smtClean="0"/>
              <a:t>05-06-2014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0263-470F-48F6-9E7D-0618D86616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5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Complications of Sinusitis</a:t>
            </a:r>
            <a:endParaRPr lang="en-IN" sz="88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5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197"/>
            <a:ext cx="8352927" cy="66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Facilitate sinus drainage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Nasal decongestants 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Mucolytics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Saline irrigations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Medical therapy typically sufficient</a:t>
            </a:r>
            <a:r>
              <a:rPr lang="en-IN" dirty="0" smtClean="0">
                <a:latin typeface="Britannic Bold" panose="020B0903060703020204" pitchFamily="34" charset="0"/>
              </a:rPr>
              <a:t>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Intravenous antibiotics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Head of bed elevation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Warm compresses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May need surgical drainage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Visual acuity 20/60 or worse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No improvement or progression within 48 hours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04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63751"/>
              </p:ext>
            </p:extLst>
          </p:nvPr>
        </p:nvGraphicFramePr>
        <p:xfrm>
          <a:off x="323528" y="332656"/>
          <a:ext cx="8424936" cy="64087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53246"/>
                <a:gridCol w="2785845"/>
                <a:gridCol w="2785845"/>
              </a:tblGrid>
              <a:tr h="470049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C00000"/>
                          </a:solidFill>
                        </a:rPr>
                        <a:t>Feature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r>
                        <a:rPr lang="en-IN" b="1" dirty="0" err="1">
                          <a:solidFill>
                            <a:srgbClr val="C00000"/>
                          </a:solidFill>
                        </a:rPr>
                        <a:t>Preseptal</a:t>
                      </a:r>
                      <a:r>
                        <a:rPr lang="en-IN" b="1" dirty="0">
                          <a:solidFill>
                            <a:srgbClr val="C00000"/>
                          </a:solidFill>
                        </a:rPr>
                        <a:t> Cellulitis</a:t>
                      </a: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n-IN" b="1" dirty="0">
                          <a:solidFill>
                            <a:srgbClr val="C00000"/>
                          </a:solidFill>
                        </a:rPr>
                        <a:t>rbital Cellulitis</a:t>
                      </a:r>
                    </a:p>
                  </a:txBody>
                  <a:tcPr marL="19050" marR="19050" marT="19050" marB="19050" anchor="b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 dirty="0" err="1">
                          <a:latin typeface="Britannic Bold" panose="020B0903060703020204" pitchFamily="34" charset="0"/>
                        </a:rPr>
                        <a:t>Proptosis</a:t>
                      </a:r>
                      <a:endParaRPr lang="en-IN" dirty="0">
                        <a:latin typeface="Britannic Bold" panose="020B0903060703020204" pitchFamily="34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Absent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Britannic Bold" panose="020B0903060703020204" pitchFamily="34" charset="0"/>
                        </a:rPr>
                        <a:t>Present</a:t>
                      </a:r>
                    </a:p>
                  </a:txBody>
                  <a:tcPr marL="19050" marR="19050" marT="19050" marB="19050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 dirty="0">
                          <a:latin typeface="Britannic Bold" panose="020B0903060703020204" pitchFamily="34" charset="0"/>
                        </a:rPr>
                        <a:t>Motility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Normal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Decreased</a:t>
                      </a:r>
                    </a:p>
                  </a:txBody>
                  <a:tcPr marL="19050" marR="19050" marT="19050" marB="19050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Pain on motion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Absent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Present</a:t>
                      </a:r>
                    </a:p>
                  </a:txBody>
                  <a:tcPr marL="19050" marR="19050" marT="19050" marB="19050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Orbital pain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Absent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Present</a:t>
                      </a:r>
                    </a:p>
                  </a:txBody>
                  <a:tcPr marL="19050" marR="19050" marT="19050" marB="19050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Vision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Britannic Bold" panose="020B0903060703020204" pitchFamily="34" charset="0"/>
                        </a:rPr>
                        <a:t>Normal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May be decreased</a:t>
                      </a:r>
                    </a:p>
                  </a:txBody>
                  <a:tcPr marL="19050" marR="19050" marT="19050" marB="19050"/>
                </a:tc>
              </a:tr>
              <a:tr h="882774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Pupillary reaction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Normal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May be abnormal; ± afferent pupillary defect</a:t>
                      </a:r>
                    </a:p>
                  </a:txBody>
                  <a:tcPr marL="19050" marR="19050" marT="19050" marB="19050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Chemosis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Britannic Bold" panose="020B0903060703020204" pitchFamily="34" charset="0"/>
                        </a:rPr>
                        <a:t>Rare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Common</a:t>
                      </a:r>
                    </a:p>
                  </a:txBody>
                  <a:tcPr marL="19050" marR="19050" marT="19050" marB="19050"/>
                </a:tc>
              </a:tr>
              <a:tr h="470049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Corneal sensation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Normal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May be reduced</a:t>
                      </a:r>
                    </a:p>
                  </a:txBody>
                  <a:tcPr marL="19050" marR="19050" marT="19050" marB="19050"/>
                </a:tc>
              </a:tr>
              <a:tr h="882774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Ophthalmoscopy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Normal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May be abnormal; ± venous congestion; ± disc edema</a:t>
                      </a:r>
                    </a:p>
                  </a:txBody>
                  <a:tcPr marL="19050" marR="19050" marT="19050" marB="19050"/>
                </a:tc>
              </a:tr>
              <a:tr h="882774">
                <a:tc>
                  <a:txBody>
                    <a:bodyPr/>
                    <a:lstStyle/>
                    <a:p>
                      <a:r>
                        <a:rPr lang="en-IN">
                          <a:latin typeface="Britannic Bold" panose="020B0903060703020204" pitchFamily="34" charset="0"/>
                        </a:rPr>
                        <a:t>Systemic signs (e.g., fever, malaise)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Britannic Bold" panose="020B0903060703020204" pitchFamily="34" charset="0"/>
                        </a:rPr>
                        <a:t>Mild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Britannic Bold" panose="020B0903060703020204" pitchFamily="34" charset="0"/>
                        </a:rPr>
                        <a:t>Commonly severe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7335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dirty="0" err="1" smtClean="0">
                <a:solidFill>
                  <a:srgbClr val="C00000"/>
                </a:solidFill>
                <a:latin typeface="Britannic Bold" panose="020B0903060703020204" pitchFamily="34" charset="0"/>
              </a:rPr>
              <a:t>Subperiosteal</a:t>
            </a: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 Abscess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/>
          <a:lstStyle/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Pus formation between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periorbita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lamina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papyracea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Displace orbital contents downward and laterally </a:t>
            </a:r>
          </a:p>
          <a:p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Proptosis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,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chemosis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,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ophthalmoplegia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Risk for residual visual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sequelae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May rupture through septum and present in eyelids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29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" y="476672"/>
            <a:ext cx="897364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4137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en-IN" sz="4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Surgical drainage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Worsening visual acuity or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extraocular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movement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Lack of improvement after 48 hours </a:t>
            </a:r>
          </a:p>
          <a:p>
            <a:pPr marL="0" indent="0">
              <a:buNone/>
            </a:pPr>
            <a:r>
              <a:rPr lang="en-IN" sz="4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May be treated medically in 50-67%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Meta-analysis cure rate 26-93%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Combined treatment 95-100%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15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Open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ethmoids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remove lamina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papyracea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pPr marL="0" indent="0">
              <a:buNone/>
            </a:pPr>
            <a:r>
              <a:rPr lang="en-IN" sz="36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Approaches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External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ethmoidectomy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(Lynch 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incision)is most preferred 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Endoscopic ideal for medial abscesses </a:t>
            </a:r>
          </a:p>
          <a:p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Transcaruncular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approach </a:t>
            </a:r>
          </a:p>
          <a:p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Transconjunctival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incision 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Extend medially around lacrimal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caruncle</a:t>
            </a:r>
            <a:endParaRPr lang="en-IN" sz="36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 Abscess 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72" y="1052736"/>
            <a:ext cx="8928992" cy="5688632"/>
          </a:xfrm>
        </p:spPr>
        <p:txBody>
          <a:bodyPr>
            <a:noAutofit/>
          </a:bodyPr>
          <a:lstStyle/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Pus formation within orbital tissues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Severe exophthalmos and </a:t>
            </a:r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chemosis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sz="4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Ophthalmoplegia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Visual impairment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Risk for irreversible blindness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Can spontaneously drain through eyelid</a:t>
            </a:r>
            <a:endParaRPr lang="en-IN" sz="4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rmkotb.com/myimages/Orbital%20abs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869691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Three main categories</a:t>
            </a:r>
            <a:endParaRPr lang="en-IN" sz="6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 (60-75%)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Intracranial (15-20%) 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Bony (5-10%</a:t>
            </a:r>
            <a:r>
              <a:rPr lang="en-IN" sz="4000" dirty="0" smtClean="0">
                <a:latin typeface="Britannic Bold" panose="020B0903060703020204" pitchFamily="34" charset="0"/>
              </a:rPr>
              <a:t>) </a:t>
            </a:r>
          </a:p>
          <a:p>
            <a:pPr marL="0" indent="0">
              <a:buNone/>
            </a:pPr>
            <a:r>
              <a:rPr lang="en-IN" sz="4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Radiography</a:t>
            </a:r>
            <a:r>
              <a:rPr lang="en-IN" sz="4000" dirty="0" smtClean="0">
                <a:latin typeface="Britannic Bold" panose="020B0903060703020204" pitchFamily="34" charset="0"/>
              </a:rPr>
              <a:t>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Computed tomography (CT) best for orbit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Magnetic resonance imaging (MRI) best for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intracranium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96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16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Incise </a:t>
            </a:r>
            <a:r>
              <a:rPr lang="en-IN" sz="54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periorbita</a:t>
            </a:r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drain </a:t>
            </a:r>
            <a:r>
              <a:rPr lang="en-IN" sz="54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intraconal</a:t>
            </a:r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abscess</a:t>
            </a:r>
          </a:p>
          <a:p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Similar approaches as with </a:t>
            </a:r>
            <a:r>
              <a:rPr lang="en-IN" sz="54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subperiosteal</a:t>
            </a:r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abscess</a:t>
            </a:r>
          </a:p>
          <a:p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Lynch incision </a:t>
            </a:r>
          </a:p>
          <a:p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Endoscopic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8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Cavernous Sinus Thrombosis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Symptomatology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 pain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Proptosis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</a:t>
            </a:r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chemosis</a:t>
            </a:r>
            <a:endParaRPr lang="en-IN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Ophthalmoplegia</a:t>
            </a:r>
            <a:endParaRPr lang="en-IN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Symptoms in contralateral eye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Associated with sepsis and </a:t>
            </a:r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meningismus</a:t>
            </a:r>
            <a:endParaRPr lang="en-IN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Radiology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Poor venous enhancement on CT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Better visualized on MRI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17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65" y="260648"/>
            <a:ext cx="515198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1153"/>
            <a:ext cx="885888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136904" cy="324036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Intracranial complications</a:t>
            </a:r>
            <a:endParaRPr lang="en-IN" sz="80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92688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Occurs more commonly in CRS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Mucosal scarring, </a:t>
            </a:r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polypoid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changes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Hidden infectious foci with poor antibiotic penetration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Male teenagers affected more than children</a:t>
            </a:r>
          </a:p>
        </p:txBody>
      </p:sp>
    </p:spTree>
    <p:extLst>
      <p:ext uri="{BB962C8B-B14F-4D97-AF65-F5344CB8AC3E}">
        <p14:creationId xmlns:p14="http://schemas.microsoft.com/office/powerpoint/2010/main" val="36428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dirty="0">
                <a:solidFill>
                  <a:srgbClr val="C00000"/>
                </a:solidFill>
                <a:latin typeface="Britannic Bold" panose="020B0903060703020204" pitchFamily="34" charset="0"/>
              </a:rPr>
              <a:t>Direct extension</a:t>
            </a:r>
          </a:p>
          <a:p>
            <a:r>
              <a:rPr lang="en-IN" sz="4800" dirty="0">
                <a:solidFill>
                  <a:srgbClr val="002060"/>
                </a:solidFill>
                <a:latin typeface="Britannic Bold" panose="020B0903060703020204" pitchFamily="34" charset="0"/>
              </a:rPr>
              <a:t>Sinus wall erosion</a:t>
            </a:r>
          </a:p>
          <a:p>
            <a:r>
              <a:rPr lang="en-IN" sz="4800" dirty="0">
                <a:solidFill>
                  <a:srgbClr val="002060"/>
                </a:solidFill>
                <a:latin typeface="Britannic Bold" panose="020B0903060703020204" pitchFamily="34" charset="0"/>
              </a:rPr>
              <a:t>Traumatic fracture lines</a:t>
            </a:r>
          </a:p>
          <a:p>
            <a:r>
              <a:rPr lang="en-IN" sz="4800" dirty="0">
                <a:solidFill>
                  <a:srgbClr val="002060"/>
                </a:solidFill>
                <a:latin typeface="Britannic Bold" panose="020B0903060703020204" pitchFamily="34" charset="0"/>
              </a:rPr>
              <a:t>Neurovascular foramina (optic and olfactory nerves)</a:t>
            </a:r>
          </a:p>
          <a:p>
            <a:r>
              <a:rPr lang="en-IN" sz="4800" dirty="0" err="1">
                <a:solidFill>
                  <a:srgbClr val="C00000"/>
                </a:solidFill>
                <a:latin typeface="Britannic Bold" panose="020B0903060703020204" pitchFamily="34" charset="0"/>
              </a:rPr>
              <a:t>Hematogenous</a:t>
            </a:r>
            <a:r>
              <a:rPr lang="en-IN" sz="4800" dirty="0">
                <a:solidFill>
                  <a:srgbClr val="C00000"/>
                </a:solidFill>
                <a:latin typeface="Britannic Bold" panose="020B0903060703020204" pitchFamily="34" charset="0"/>
              </a:rPr>
              <a:t> spread</a:t>
            </a:r>
          </a:p>
          <a:p>
            <a:r>
              <a:rPr lang="en-IN" sz="4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Diploic</a:t>
            </a:r>
            <a:r>
              <a:rPr lang="en-IN" sz="4800" dirty="0">
                <a:solidFill>
                  <a:srgbClr val="002060"/>
                </a:solidFill>
                <a:latin typeface="Britannic Bold" panose="020B0903060703020204" pitchFamily="34" charset="0"/>
              </a:rPr>
              <a:t> skull veins</a:t>
            </a:r>
          </a:p>
          <a:p>
            <a:r>
              <a:rPr lang="en-IN" sz="48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Ethmoid</a:t>
            </a:r>
            <a:r>
              <a:rPr lang="en-IN" sz="4800" dirty="0">
                <a:solidFill>
                  <a:srgbClr val="002060"/>
                </a:solidFill>
                <a:latin typeface="Britannic Bold" panose="020B0903060703020204" pitchFamily="34" charset="0"/>
              </a:rPr>
              <a:t> bone</a:t>
            </a:r>
          </a:p>
        </p:txBody>
      </p:sp>
    </p:spTree>
    <p:extLst>
      <p:ext uri="{BB962C8B-B14F-4D97-AF65-F5344CB8AC3E}">
        <p14:creationId xmlns:p14="http://schemas.microsoft.com/office/powerpoint/2010/main" val="2589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336704"/>
          </a:xfrm>
        </p:spPr>
        <p:txBody>
          <a:bodyPr>
            <a:normAutofit/>
          </a:bodyPr>
          <a:lstStyle/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Meningitis</a:t>
            </a: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Epidural abscess</a:t>
            </a: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Subdural abscess</a:t>
            </a:r>
          </a:p>
          <a:p>
            <a:r>
              <a:rPr lang="en-IN" sz="60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Intracerebral</a:t>
            </a:r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abscess</a:t>
            </a: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Cavernous sinus, venous sinus thrombosis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4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Fever (92%)</a:t>
            </a:r>
          </a:p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Headache (85%)</a:t>
            </a:r>
          </a:p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Nausea, vomiting (62%)</a:t>
            </a:r>
          </a:p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Altered consciousness (31%)</a:t>
            </a:r>
          </a:p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Seizure (31%)</a:t>
            </a:r>
          </a:p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Hemiparesis (23%)</a:t>
            </a:r>
          </a:p>
          <a:p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Visual disturbance (23%)</a:t>
            </a:r>
          </a:p>
          <a:p>
            <a:r>
              <a:rPr lang="en-IN" sz="44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Meningismus</a:t>
            </a:r>
            <a:r>
              <a:rPr lang="en-IN" sz="4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(23%)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77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</a:t>
            </a:r>
            <a:endParaRPr lang="en-IN" sz="8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Most commonly involved complication site 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Proximity to </a:t>
            </a:r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ethmoid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sinuses </a:t>
            </a:r>
          </a:p>
          <a:p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Periorbita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/orbital septum is the only soft-tissue barrier </a:t>
            </a:r>
          </a:p>
          <a:p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Valveless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superior and inferior ophthalmic veins </a:t>
            </a:r>
            <a:endParaRPr lang="en-IN" sz="48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Meningitis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Headache,meningismus</a:t>
            </a:r>
            <a:endParaRPr lang="en-IN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Fever, septic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Cranial nerve palsies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Sinusitis is unusual cause of 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meningitis,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Sphenoiditis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,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Ethmoiditis</a:t>
            </a:r>
            <a:endParaRPr lang="en-IN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Usually amenable with medical treatment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Drain sinuses if no improvement after 48 hours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Hearing loss and seizure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sequelae</a:t>
            </a:r>
            <a:endParaRPr lang="en-IN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89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Epidural Abscess</a:t>
            </a:r>
            <a:b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Second-most common intracranial complication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Generally a complication of frontal sinusitis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Symptomatology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Fever (&gt;50%)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Headache (50-73%)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Nausea, vomiting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Papilledema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Hemiparesis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Seizure (4-63%)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Lumbar puncture contraindicated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Prophylactic seizure therapy not necessary</a:t>
            </a:r>
          </a:p>
          <a:p>
            <a:pPr marL="0" indent="0">
              <a:buNone/>
            </a:pP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Antibiotics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Good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intracerebral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penetration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Typically for 4-8 weeks</a:t>
            </a:r>
          </a:p>
          <a:p>
            <a:pPr marL="0" indent="0">
              <a:buNone/>
            </a:pP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Drain sinuses and abscess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Frontal sinus trephination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Frontal sinus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cranialization</a:t>
            </a:r>
            <a:endParaRPr lang="en-IN" sz="36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lnSpcReduction="10000"/>
          </a:bodyPr>
          <a:lstStyle/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Uncommon, frontal and </a:t>
            </a:r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frontoparietal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lobes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Generally from frontal sinusitis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Sphenoid</a:t>
            </a:r>
          </a:p>
          <a:p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Ethmoids</a:t>
            </a:r>
            <a:endParaRPr lang="en-IN" sz="480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Mortality 20-30%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Neurologic </a:t>
            </a:r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sequelae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60%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11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Subdural Abscess</a:t>
            </a:r>
            <a:b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12068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Generally from frontal or </a:t>
            </a:r>
            <a:r>
              <a:rPr lang="en-IN" sz="40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ethmoid</a:t>
            </a:r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 sinusitis</a:t>
            </a:r>
          </a:p>
          <a:p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Third-most common intracranial complication, rapid deterioration</a:t>
            </a:r>
          </a:p>
          <a:p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Mortality in 25-35%</a:t>
            </a:r>
          </a:p>
          <a:p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Residual neurologic </a:t>
            </a:r>
            <a:r>
              <a:rPr lang="en-IN" sz="40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sequelae</a:t>
            </a:r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 in 35-55%</a:t>
            </a:r>
          </a:p>
          <a:p>
            <a:r>
              <a:rPr lang="en-IN" sz="4000" dirty="0">
                <a:solidFill>
                  <a:srgbClr val="002060"/>
                </a:solidFill>
                <a:latin typeface="Britannic Bold" panose="020B0903060703020204" pitchFamily="34" charset="0"/>
              </a:rPr>
              <a:t>Accompanies 10% of epidural abscesses</a:t>
            </a:r>
          </a:p>
        </p:txBody>
      </p:sp>
    </p:spTree>
    <p:extLst>
      <p:ext uri="{BB962C8B-B14F-4D97-AF65-F5344CB8AC3E}">
        <p14:creationId xmlns:p14="http://schemas.microsoft.com/office/powerpoint/2010/main" val="15524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</a:rPr>
              <a:t>Symptomatology</a:t>
            </a:r>
            <a:br>
              <a:rPr lang="en-IN" dirty="0">
                <a:solidFill>
                  <a:srgbClr val="002060"/>
                </a:solidFill>
              </a:rPr>
            </a:b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en-IN" sz="6000" dirty="0">
                <a:solidFill>
                  <a:srgbClr val="002060"/>
                </a:solidFill>
                <a:latin typeface="Britannic Bold" panose="020B0903060703020204" pitchFamily="34" charset="0"/>
              </a:rPr>
              <a:t>Headaches</a:t>
            </a: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Fever</a:t>
            </a:r>
            <a:endParaRPr lang="en-IN" sz="60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Nausea</a:t>
            </a:r>
            <a:r>
              <a:rPr lang="en-IN" sz="6000" dirty="0">
                <a:solidFill>
                  <a:srgbClr val="002060"/>
                </a:solidFill>
                <a:latin typeface="Britannic Bold" panose="020B0903060703020204" pitchFamily="34" charset="0"/>
              </a:rPr>
              <a:t>, vomiting</a:t>
            </a: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Hemiparesis</a:t>
            </a:r>
            <a:endParaRPr lang="en-IN" sz="60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Lethargy</a:t>
            </a:r>
            <a:r>
              <a:rPr lang="en-IN" sz="6000" dirty="0">
                <a:solidFill>
                  <a:srgbClr val="002060"/>
                </a:solidFill>
                <a:latin typeface="Britannic Bold" panose="020B0903060703020204" pitchFamily="34" charset="0"/>
              </a:rPr>
              <a:t>, coma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32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336704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Lumbar puncture potentially fatal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ggressive </a:t>
            </a:r>
            <a:r>
              <a:rPr lang="en-IN" dirty="0">
                <a:solidFill>
                  <a:srgbClr val="C00000"/>
                </a:solidFill>
                <a:latin typeface="Britannic Bold" panose="020B0903060703020204" pitchFamily="34" charset="0"/>
              </a:rPr>
              <a:t>medical therapy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Antibiotics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Anticonvulsants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Hyperventilation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, </a:t>
            </a:r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mannitol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Steroids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Drain </a:t>
            </a:r>
            <a:r>
              <a:rPr lang="en-IN" dirty="0">
                <a:solidFill>
                  <a:srgbClr val="C00000"/>
                </a:solidFill>
                <a:latin typeface="Britannic Bold" panose="020B0903060703020204" pitchFamily="34" charset="0"/>
              </a:rPr>
              <a:t>sinuses and abscess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Medical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therapy possible if &lt; 1.5cm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Craniotomy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or stereotactic burr hole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Endoscopic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or external sinus drainage</a:t>
            </a:r>
          </a:p>
        </p:txBody>
      </p:sp>
    </p:spTree>
    <p:extLst>
      <p:ext uri="{BB962C8B-B14F-4D97-AF65-F5344CB8AC3E}">
        <p14:creationId xmlns:p14="http://schemas.microsoft.com/office/powerpoint/2010/main" val="21178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Intracerebral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 Abscess</a:t>
            </a:r>
            <a:b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Uncommon, frontal 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&amp; </a:t>
            </a:r>
            <a:r>
              <a:rPr lang="en-IN" sz="36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frontoparietal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 lobes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Generally 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from frontal 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sinusitis, Sphenoid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,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Ethmoids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  <a:endParaRPr lang="en-IN" sz="36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Mortality 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20-30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%,Neurologic </a:t>
            </a:r>
            <a:r>
              <a:rPr lang="en-IN" sz="36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sequelae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 60%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Nausea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, 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vomiting (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40%)</a:t>
            </a:r>
          </a:p>
          <a:p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Seizure 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(25-35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%), </a:t>
            </a:r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Meningismus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, Papilledema </a:t>
            </a:r>
            <a:r>
              <a:rPr lang="en-IN" sz="3600" dirty="0">
                <a:solidFill>
                  <a:srgbClr val="002060"/>
                </a:solidFill>
                <a:latin typeface="Britannic Bold" panose="020B0903060703020204" pitchFamily="34" charset="0"/>
              </a:rPr>
              <a:t>(25%)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86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Symptomatology</a:t>
            </a:r>
            <a:b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>
            <a:normAutofit/>
          </a:bodyPr>
          <a:lstStyle/>
          <a:p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Headache </a:t>
            </a:r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(70%)</a:t>
            </a:r>
          </a:p>
          <a:p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Mental status change (65%)</a:t>
            </a:r>
          </a:p>
          <a:p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Focal neurological deficit (65%)</a:t>
            </a:r>
          </a:p>
          <a:p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Fever (50%)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856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Bony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: </a:t>
            </a:r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Pott’s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 puffy </a:t>
            </a:r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tumor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Frontal sinusitis with acute osteomyelitis</a:t>
            </a:r>
          </a:p>
          <a:p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Subperiosteal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 pus collection leads to “puffy” </a:t>
            </a:r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fluctuance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Rare complication</a:t>
            </a:r>
          </a:p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Only 20-25 cases reported in post-antibiotic era 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Less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than 50 </a:t>
            </a:r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pediatric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 cases in past 10 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years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669360"/>
          </a:xfrm>
        </p:spPr>
        <p:txBody>
          <a:bodyPr>
            <a:normAutofit fontScale="77500" lnSpcReduction="20000"/>
          </a:bodyPr>
          <a:lstStyle/>
          <a:p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Direct extension through lamina </a:t>
            </a:r>
            <a:r>
              <a:rPr lang="en-IN" sz="52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papyracea</a:t>
            </a:r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Impaired venous drainage from thrombophlebitis </a:t>
            </a:r>
          </a:p>
          <a:p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Progression within 2 days </a:t>
            </a:r>
          </a:p>
          <a:p>
            <a:r>
              <a:rPr lang="en-IN" sz="52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Children more susceptible </a:t>
            </a:r>
          </a:p>
          <a:p>
            <a:pPr lvl="1"/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&lt; 7 years – isolated orbital (</a:t>
            </a:r>
            <a:r>
              <a:rPr lang="en-IN" sz="52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subperiosteal</a:t>
            </a:r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abscess) </a:t>
            </a:r>
          </a:p>
          <a:p>
            <a:pPr lvl="1"/>
            <a:r>
              <a:rPr lang="en-IN" sz="5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&gt; 7 years – orbital and intracranial complications</a:t>
            </a:r>
            <a:r>
              <a:rPr lang="en-IN" sz="5200" dirty="0" smtClean="0">
                <a:solidFill>
                  <a:srgbClr val="002060"/>
                </a:solidFill>
              </a:rPr>
              <a:t> 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41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447036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0"/>
            <a:ext cx="2987824" cy="337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1" y="3403583"/>
            <a:ext cx="2358951" cy="340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0244"/>
            <a:ext cx="3240360" cy="319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57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Symptomatology</a:t>
            </a:r>
            <a:b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544616"/>
          </a:xfrm>
        </p:spPr>
        <p:txBody>
          <a:bodyPr>
            <a:normAutofit fontScale="92500"/>
          </a:bodyPr>
          <a:lstStyle/>
          <a:p>
            <a:r>
              <a:rPr lang="en-IN" sz="54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Headache</a:t>
            </a:r>
            <a:endParaRPr lang="en-IN" sz="54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Fever</a:t>
            </a:r>
          </a:p>
          <a:p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Neurologic findings</a:t>
            </a:r>
          </a:p>
          <a:p>
            <a:r>
              <a:rPr lang="en-IN" sz="54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Periorbital</a:t>
            </a:r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 or frontal swelling</a:t>
            </a:r>
          </a:p>
          <a:p>
            <a:r>
              <a:rPr lang="en-IN" sz="5400" dirty="0">
                <a:solidFill>
                  <a:srgbClr val="002060"/>
                </a:solidFill>
                <a:latin typeface="Britannic Bold" panose="020B0903060703020204" pitchFamily="34" charset="0"/>
              </a:rPr>
              <a:t>Nasal congestion, </a:t>
            </a:r>
            <a:r>
              <a:rPr lang="en-IN" sz="54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rhinorrhea</a:t>
            </a:r>
            <a:endParaRPr lang="en-IN" sz="5400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5340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Conclusions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</a:b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Complications are less common with antibiotics</a:t>
            </a:r>
          </a:p>
          <a:p>
            <a:pPr lvl="1"/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Orbital</a:t>
            </a:r>
          </a:p>
          <a:p>
            <a:pPr lvl="1"/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Intracranial</a:t>
            </a:r>
          </a:p>
          <a:p>
            <a:pPr lvl="1"/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Bony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Can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result in drastic </a:t>
            </a:r>
            <a:r>
              <a:rPr lang="en-IN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sequelae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Drain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abscess and open involved sinuses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Surgical </a:t>
            </a:r>
            <a:r>
              <a:rPr lang="en-IN" dirty="0">
                <a:solidFill>
                  <a:srgbClr val="002060"/>
                </a:solidFill>
                <a:latin typeface="Britannic Bold" panose="020B0903060703020204" pitchFamily="34" charset="0"/>
              </a:rPr>
              <a:t>involvement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Ophthalmology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Neurosurgery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451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IN" sz="6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 Complications</a:t>
            </a:r>
            <a:endParaRPr lang="en-IN" sz="60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48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Chandler Criteria </a:t>
            </a:r>
          </a:p>
          <a:p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Preseptal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cellulitis 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 cellulitis </a:t>
            </a:r>
          </a:p>
          <a:p>
            <a:r>
              <a:rPr lang="en-IN" sz="48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Subperiosteal</a:t>
            </a:r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abscess 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Orbital abscess </a:t>
            </a:r>
          </a:p>
          <a:p>
            <a:r>
              <a:rPr lang="en-IN" sz="48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Cavernous sinus thrombosis</a:t>
            </a:r>
            <a:endParaRPr lang="en-IN" sz="48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092"/>
            <a:ext cx="759830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66"/>
            <a:ext cx="4968552" cy="922114"/>
          </a:xfrm>
        </p:spPr>
        <p:txBody>
          <a:bodyPr/>
          <a:lstStyle/>
          <a:p>
            <a:pPr algn="l"/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Preseptal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cellulitis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752528" cy="58326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32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Symptomatology </a:t>
            </a:r>
          </a:p>
          <a:p>
            <a:pPr algn="just"/>
            <a:r>
              <a:rPr lang="en-IN" sz="3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Eyelid </a:t>
            </a:r>
            <a:r>
              <a:rPr lang="en-IN" sz="32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edema</a:t>
            </a:r>
            <a:r>
              <a:rPr lang="en-IN" sz="3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erythema </a:t>
            </a:r>
          </a:p>
          <a:p>
            <a:pPr algn="just"/>
            <a:r>
              <a:rPr lang="en-IN" sz="32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Extraocular</a:t>
            </a:r>
            <a:r>
              <a:rPr lang="en-IN" sz="3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movement intact </a:t>
            </a:r>
          </a:p>
          <a:p>
            <a:pPr algn="just"/>
            <a:r>
              <a:rPr lang="en-IN" sz="3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Normal vision </a:t>
            </a:r>
          </a:p>
          <a:p>
            <a:pPr algn="just"/>
            <a:r>
              <a:rPr lang="en-IN" sz="3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May have eyelid abscess </a:t>
            </a:r>
          </a:p>
          <a:p>
            <a:pPr marL="0" indent="0" algn="just">
              <a:buNone/>
            </a:pPr>
            <a:r>
              <a:rPr lang="en-IN" sz="32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CT reveals diffuse thickening of lid and conjunctiva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6632"/>
            <a:ext cx="4038600" cy="240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22" y="2640993"/>
            <a:ext cx="3895079" cy="42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Treatment</a:t>
            </a:r>
            <a:endParaRPr lang="en-IN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>
            <a:noAutofit/>
          </a:bodyPr>
          <a:lstStyle/>
          <a:p>
            <a:r>
              <a:rPr lang="en-IN" sz="4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Medical therapy typically sufficient</a:t>
            </a:r>
            <a:r>
              <a:rPr lang="en-IN" sz="40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Intravenous antibiotics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Head of bed elevation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Warm compresses </a:t>
            </a:r>
          </a:p>
          <a:p>
            <a:r>
              <a:rPr lang="en-IN" sz="40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Facilitate sinus drainage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Nasal decongestants </a:t>
            </a:r>
          </a:p>
          <a:p>
            <a:pPr lvl="1"/>
            <a:r>
              <a:rPr lang="en-IN" sz="360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Mucolytics</a:t>
            </a:r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pPr lvl="1"/>
            <a:r>
              <a:rPr lang="en-IN" sz="360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Saline irrigation</a:t>
            </a:r>
            <a:endParaRPr lang="en-IN" sz="360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>
                <a:latin typeface="Britannic Bold" panose="020B0903060703020204" pitchFamily="34" charset="0"/>
              </a:rPr>
              <a:t>Orbital cellulitis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388296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Symptomatology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Post-septal infection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Eyelid </a:t>
            </a:r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edema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erythema 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Proptosis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and </a:t>
            </a:r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chemosis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Limited or no </a:t>
            </a:r>
            <a:r>
              <a:rPr lang="en-IN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extraocular</a:t>
            </a:r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 movement limitation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No visual impairment </a:t>
            </a:r>
          </a:p>
          <a:p>
            <a:r>
              <a:rPr lang="en-IN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No discrete abscess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Low-attenuation adjacent to lamina </a:t>
            </a:r>
            <a:r>
              <a:rPr lang="en-IN" dirty="0" err="1" smtClean="0">
                <a:solidFill>
                  <a:srgbClr val="C00000"/>
                </a:solidFill>
                <a:latin typeface="Britannic Bold" panose="020B0903060703020204" pitchFamily="34" charset="0"/>
              </a:rPr>
              <a:t>papyracea</a:t>
            </a:r>
            <a:r>
              <a:rPr lang="en-IN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 on CT</a:t>
            </a:r>
            <a:endParaRPr lang="en-IN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53" y="836712"/>
            <a:ext cx="4785347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858</Words>
  <Application>Microsoft Office PowerPoint</Application>
  <PresentationFormat>On-screen Show (4:3)</PresentationFormat>
  <Paragraphs>253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Complications of Sinusitis</vt:lpstr>
      <vt:lpstr>Three main categories</vt:lpstr>
      <vt:lpstr>Orbital</vt:lpstr>
      <vt:lpstr>PowerPoint Presentation</vt:lpstr>
      <vt:lpstr>Orbital Complications</vt:lpstr>
      <vt:lpstr>PowerPoint Presentation</vt:lpstr>
      <vt:lpstr>Preseptal cellulitis</vt:lpstr>
      <vt:lpstr>Treatment</vt:lpstr>
      <vt:lpstr>Orbital cellulitis  </vt:lpstr>
      <vt:lpstr>PowerPoint Presentation</vt:lpstr>
      <vt:lpstr>PowerPoint Presentation</vt:lpstr>
      <vt:lpstr>PowerPoint Presentation</vt:lpstr>
      <vt:lpstr>Subperiosteal Abscess  </vt:lpstr>
      <vt:lpstr>PowerPoint Presentation</vt:lpstr>
      <vt:lpstr>PowerPoint Presentation</vt:lpstr>
      <vt:lpstr>PowerPoint Presentation</vt:lpstr>
      <vt:lpstr>PowerPoint Presentation</vt:lpstr>
      <vt:lpstr>Orbital Abscess </vt:lpstr>
      <vt:lpstr>PowerPoint Presentation</vt:lpstr>
      <vt:lpstr>PowerPoint Presentation</vt:lpstr>
      <vt:lpstr>PowerPoint Presentation</vt:lpstr>
      <vt:lpstr>Cavernous Sinus Thrombosis</vt:lpstr>
      <vt:lpstr>PowerPoint Presentation</vt:lpstr>
      <vt:lpstr>PowerPoint Presentation</vt:lpstr>
      <vt:lpstr>Intracranial complications</vt:lpstr>
      <vt:lpstr>PowerPoint Presentation</vt:lpstr>
      <vt:lpstr>PowerPoint Presentation</vt:lpstr>
      <vt:lpstr>PowerPoint Presentation</vt:lpstr>
      <vt:lpstr>PowerPoint Presentation</vt:lpstr>
      <vt:lpstr>Meningitis</vt:lpstr>
      <vt:lpstr>Epidural Abscess </vt:lpstr>
      <vt:lpstr>PowerPoint Presentation</vt:lpstr>
      <vt:lpstr>PowerPoint Presentation</vt:lpstr>
      <vt:lpstr>Subdural Abscess </vt:lpstr>
      <vt:lpstr>Symptomatology </vt:lpstr>
      <vt:lpstr>PowerPoint Presentation</vt:lpstr>
      <vt:lpstr>Intracerebral Abscess </vt:lpstr>
      <vt:lpstr>Symptomatology </vt:lpstr>
      <vt:lpstr>  Bony: Pott’s puffy tumor  </vt:lpstr>
      <vt:lpstr>PowerPoint Presentation</vt:lpstr>
      <vt:lpstr>Symptomatology </vt:lpstr>
      <vt:lpstr> 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Sinusitis</dc:title>
  <dc:creator>DK</dc:creator>
  <cp:lastModifiedBy>DK</cp:lastModifiedBy>
  <cp:revision>20</cp:revision>
  <dcterms:created xsi:type="dcterms:W3CDTF">2014-06-04T17:11:03Z</dcterms:created>
  <dcterms:modified xsi:type="dcterms:W3CDTF">2014-06-05T03:47:30Z</dcterms:modified>
</cp:coreProperties>
</file>